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23"/>
  </p:notesMasterIdLst>
  <p:handoutMasterIdLst>
    <p:handoutMasterId r:id="rId24"/>
  </p:handoutMasterIdLst>
  <p:sldIdLst>
    <p:sldId id="523" r:id="rId3"/>
    <p:sldId id="304" r:id="rId4"/>
    <p:sldId id="323" r:id="rId5"/>
    <p:sldId id="402" r:id="rId6"/>
    <p:sldId id="556" r:id="rId7"/>
    <p:sldId id="557" r:id="rId8"/>
    <p:sldId id="562" r:id="rId9"/>
    <p:sldId id="565" r:id="rId10"/>
    <p:sldId id="528" r:id="rId11"/>
    <p:sldId id="563" r:id="rId12"/>
    <p:sldId id="558" r:id="rId13"/>
    <p:sldId id="529" r:id="rId14"/>
    <p:sldId id="564" r:id="rId15"/>
    <p:sldId id="530" r:id="rId16"/>
    <p:sldId id="560" r:id="rId17"/>
    <p:sldId id="531" r:id="rId18"/>
    <p:sldId id="561" r:id="rId19"/>
    <p:sldId id="532" r:id="rId20"/>
    <p:sldId id="399" r:id="rId21"/>
    <p:sldId id="527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BD7EDEDA-3131-7949-8239-8CA971DCFB00}">
          <p14:sldIdLst>
            <p14:sldId id="523"/>
            <p14:sldId id="304"/>
            <p14:sldId id="323"/>
            <p14:sldId id="402"/>
            <p14:sldId id="556"/>
            <p14:sldId id="557"/>
            <p14:sldId id="562"/>
            <p14:sldId id="565"/>
            <p14:sldId id="528"/>
            <p14:sldId id="563"/>
            <p14:sldId id="558"/>
            <p14:sldId id="529"/>
            <p14:sldId id="564"/>
            <p14:sldId id="530"/>
            <p14:sldId id="560"/>
            <p14:sldId id="531"/>
            <p14:sldId id="561"/>
            <p14:sldId id="532"/>
            <p14:sldId id="399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D2B"/>
    <a:srgbClr val="EAB908"/>
    <a:srgbClr val="817222"/>
    <a:srgbClr val="515223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165" autoAdjust="0"/>
  </p:normalViewPr>
  <p:slideViewPr>
    <p:cSldViewPr snapToGrid="0" showGuides="1">
      <p:cViewPr>
        <p:scale>
          <a:sx n="66" d="100"/>
          <a:sy n="66" d="100"/>
        </p:scale>
        <p:origin x="336" y="-208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 showGuides="1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27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3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8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831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0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0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3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6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5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37B16E-119C-449E-BBF2-7436C3F128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88902"/>
            <a:ext cx="2454857" cy="8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0178DC38-F3A5-4852-96BD-2B6FCEFF3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BAA8C524-FD42-4DB6-9BF0-211D92795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/>
              <a:t>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8E766-2256-444E-863F-8172F868EFAD}"/>
              </a:ext>
            </a:extLst>
          </p:cNvPr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D38505-3266-402E-A026-585604967677}"/>
              </a:ext>
            </a:extLst>
          </p:cNvPr>
          <p:cNvSpPr/>
          <p:nvPr userDrawn="1"/>
        </p:nvSpPr>
        <p:spPr>
          <a:xfrm flipV="1">
            <a:off x="0" y="6380163"/>
            <a:ext cx="12192000" cy="46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1F668-9681-4932-A73D-26D1401840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23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38824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822192" y="1391526"/>
            <a:ext cx="779068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本科</a:t>
            </a:r>
            <a:r>
              <a:rPr lang="zh-CN" altLang="en-US" sz="4800" b="1">
                <a:solidFill>
                  <a:schemeClr val="accent1"/>
                </a:solidFill>
                <a:cs typeface="+mn-ea"/>
                <a:sym typeface="+mn-lt"/>
              </a:rPr>
              <a:t>学位论文中期答辩</a:t>
            </a: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——</a:t>
            </a:r>
            <a:r>
              <a:rPr lang="zh-CN" altLang="zh-CN" sz="3600" b="1" dirty="0">
                <a:solidFill>
                  <a:schemeClr val="accent1"/>
                </a:solidFill>
                <a:cs typeface="+mn-ea"/>
              </a:rPr>
              <a:t>多自由度灵巧手设计与开发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8043723" y="4972130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>
                <a:solidFill>
                  <a:schemeClr val="accent1"/>
                </a:solidFill>
                <a:cs typeface="+mn-ea"/>
                <a:sym typeface="+mn-lt"/>
              </a:rPr>
              <a:t>2025/4/15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8043722" y="3874963"/>
            <a:ext cx="3093812" cy="597921"/>
            <a:chOff x="4567377" y="3869996"/>
            <a:chExt cx="3093812" cy="59792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E50184-B39A-4671-8180-5576F6028FF3}"/>
              </a:ext>
            </a:extLst>
          </p:cNvPr>
          <p:cNvGrpSpPr/>
          <p:nvPr/>
        </p:nvGrpSpPr>
        <p:grpSpPr>
          <a:xfrm>
            <a:off x="8043911" y="4423547"/>
            <a:ext cx="3093623" cy="597921"/>
            <a:chOff x="4567566" y="4449810"/>
            <a:chExt cx="3093623" cy="59792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C854175-DD93-4CFE-A9E5-E69408C4E98A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93F5B2-B1FA-4937-8A72-4D85BD9C8F1B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2CF44D6-FDE8-4CDB-AB78-E400B3333DB4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手指装配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10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4" name="f0a39ed83cb23c1549e1b702a2241725">
            <a:hlinkClick r:id="" action="ppaction://media"/>
            <a:extLst>
              <a:ext uri="{FF2B5EF4-FFF2-40B4-BE49-F238E27FC236}">
                <a16:creationId xmlns:a16="http://schemas.microsoft.com/office/drawing/2014/main" id="{F40F74F6-7053-9948-D48C-24010004A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2317" y="1037455"/>
            <a:ext cx="2936712" cy="52208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4C174E-8FC4-51D0-9D72-57A243A1C1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r="20815"/>
          <a:stretch/>
        </p:blipFill>
        <p:spPr bwMode="auto">
          <a:xfrm>
            <a:off x="743112" y="1864105"/>
            <a:ext cx="3851112" cy="3129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整手装配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11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4" name="f5ecb1121d12d6e27c9123158e742e75">
            <a:hlinkClick r:id="" action="ppaction://media"/>
            <a:extLst>
              <a:ext uri="{FF2B5EF4-FFF2-40B4-BE49-F238E27FC236}">
                <a16:creationId xmlns:a16="http://schemas.microsoft.com/office/drawing/2014/main" id="{23D86E78-100F-AD75-B1EE-448E1C3ED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0913" y="935525"/>
            <a:ext cx="3966874" cy="5289165"/>
          </a:xfrm>
          <a:prstGeom prst="rect">
            <a:avLst/>
          </a:prstGeom>
        </p:spPr>
      </p:pic>
      <p:pic>
        <p:nvPicPr>
          <p:cNvPr id="9" name="图片 8" descr="图片包含 游戏机, 刷子&#10;&#10;AI 生成的内容可能不正确。">
            <a:extLst>
              <a:ext uri="{FF2B5EF4-FFF2-40B4-BE49-F238E27FC236}">
                <a16:creationId xmlns:a16="http://schemas.microsoft.com/office/drawing/2014/main" id="{65915C9F-4BB0-CEB0-64F1-120D9F53B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2" t="9994" r="44656" b="6141"/>
          <a:stretch/>
        </p:blipFill>
        <p:spPr>
          <a:xfrm>
            <a:off x="1694213" y="815317"/>
            <a:ext cx="2196935" cy="55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舵机驱动</a:t>
            </a:r>
            <a:endParaRPr lang="zh-CN" altLang="en-US" dirty="0"/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舵机驱动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13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4" name="9a960b9f49cebc233f232e55fe5dcba3">
            <a:hlinkClick r:id="" action="ppaction://media"/>
            <a:extLst>
              <a:ext uri="{FF2B5EF4-FFF2-40B4-BE49-F238E27FC236}">
                <a16:creationId xmlns:a16="http://schemas.microsoft.com/office/drawing/2014/main" id="{86408891-39A1-8296-2824-A13ABD4BA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9195" y="876301"/>
            <a:ext cx="3099013" cy="5500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1DCBFB-555F-3EE2-47F9-BF1213904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32" y="2232880"/>
            <a:ext cx="6117112" cy="23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手势动作展示</a:t>
            </a:r>
            <a:endParaRPr lang="zh-CN" altLang="en-US" dirty="0"/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常见手势展示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6" name="29711307227c94175b39785a574e7a84">
            <a:hlinkClick r:id="" action="ppaction://media"/>
            <a:extLst>
              <a:ext uri="{FF2B5EF4-FFF2-40B4-BE49-F238E27FC236}">
                <a16:creationId xmlns:a16="http://schemas.microsoft.com/office/drawing/2014/main" id="{D4812B42-C5C5-EB23-BFB4-99A782414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2317" y="907450"/>
            <a:ext cx="3067340" cy="5453050"/>
          </a:xfrm>
          <a:prstGeom prst="rect">
            <a:avLst/>
          </a:prstGeom>
        </p:spPr>
      </p:pic>
      <p:pic>
        <p:nvPicPr>
          <p:cNvPr id="1026" name="Picture 2" descr="素材手势图片_个性时尚_人物形象-图行天下素材网">
            <a:extLst>
              <a:ext uri="{FF2B5EF4-FFF2-40B4-BE49-F238E27FC236}">
                <a16:creationId xmlns:a16="http://schemas.microsoft.com/office/drawing/2014/main" id="{A21957B3-49FA-1BE5-0248-485FCDF46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"/>
          <a:stretch/>
        </p:blipFill>
        <p:spPr bwMode="auto">
          <a:xfrm>
            <a:off x="603493" y="1496292"/>
            <a:ext cx="4610666" cy="42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89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404C2-4075-409F-99A0-B8FE2BB15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传感器制作</a:t>
            </a:r>
            <a:endParaRPr lang="zh-CN" altLang="en-US" dirty="0"/>
          </a:p>
        </p:txBody>
      </p:sp>
      <p:sp>
        <p:nvSpPr>
          <p:cNvPr id="4" name="plus-and-minus-square_74061">
            <a:extLst>
              <a:ext uri="{FF2B5EF4-FFF2-40B4-BE49-F238E27FC236}">
                <a16:creationId xmlns:a16="http://schemas.microsoft.com/office/drawing/2014/main" id="{C37709CF-E265-442F-A70C-B61317FBE555}"/>
              </a:ext>
            </a:extLst>
          </p:cNvPr>
          <p:cNvSpPr>
            <a:spLocks noChangeAspect="1"/>
          </p:cNvSpPr>
          <p:nvPr/>
        </p:nvSpPr>
        <p:spPr bwMode="auto">
          <a:xfrm>
            <a:off x="5676878" y="2015864"/>
            <a:ext cx="838243" cy="836874"/>
          </a:xfrm>
          <a:custGeom>
            <a:avLst/>
            <a:gdLst>
              <a:gd name="connsiteX0" fmla="*/ 332727 w 605381"/>
              <a:gd name="connsiteY0" fmla="*/ 386487 h 604393"/>
              <a:gd name="connsiteX1" fmla="*/ 491688 w 605381"/>
              <a:gd name="connsiteY1" fmla="*/ 386487 h 604393"/>
              <a:gd name="connsiteX2" fmla="*/ 522607 w 605381"/>
              <a:gd name="connsiteY2" fmla="*/ 417348 h 604393"/>
              <a:gd name="connsiteX3" fmla="*/ 491688 w 605381"/>
              <a:gd name="connsiteY3" fmla="*/ 448302 h 604393"/>
              <a:gd name="connsiteX4" fmla="*/ 332727 w 605381"/>
              <a:gd name="connsiteY4" fmla="*/ 448302 h 604393"/>
              <a:gd name="connsiteX5" fmla="*/ 301808 w 605381"/>
              <a:gd name="connsiteY5" fmla="*/ 417348 h 604393"/>
              <a:gd name="connsiteX6" fmla="*/ 332727 w 605381"/>
              <a:gd name="connsiteY6" fmla="*/ 386487 h 604393"/>
              <a:gd name="connsiteX7" fmla="*/ 171122 w 605381"/>
              <a:gd name="connsiteY7" fmla="*/ 75456 h 604393"/>
              <a:gd name="connsiteX8" fmla="*/ 140203 w 605381"/>
              <a:gd name="connsiteY8" fmla="*/ 106417 h 604393"/>
              <a:gd name="connsiteX9" fmla="*/ 140203 w 605381"/>
              <a:gd name="connsiteY9" fmla="*/ 154806 h 604393"/>
              <a:gd name="connsiteX10" fmla="*/ 91736 w 605381"/>
              <a:gd name="connsiteY10" fmla="*/ 154806 h 604393"/>
              <a:gd name="connsiteX11" fmla="*/ 60724 w 605381"/>
              <a:gd name="connsiteY11" fmla="*/ 185674 h 604393"/>
              <a:gd name="connsiteX12" fmla="*/ 91736 w 605381"/>
              <a:gd name="connsiteY12" fmla="*/ 216636 h 604393"/>
              <a:gd name="connsiteX13" fmla="*/ 140203 w 605381"/>
              <a:gd name="connsiteY13" fmla="*/ 216636 h 604393"/>
              <a:gd name="connsiteX14" fmla="*/ 140203 w 605381"/>
              <a:gd name="connsiteY14" fmla="*/ 265024 h 604393"/>
              <a:gd name="connsiteX15" fmla="*/ 171122 w 605381"/>
              <a:gd name="connsiteY15" fmla="*/ 295893 h 604393"/>
              <a:gd name="connsiteX16" fmla="*/ 202134 w 605381"/>
              <a:gd name="connsiteY16" fmla="*/ 265024 h 604393"/>
              <a:gd name="connsiteX17" fmla="*/ 202134 w 605381"/>
              <a:gd name="connsiteY17" fmla="*/ 216636 h 604393"/>
              <a:gd name="connsiteX18" fmla="*/ 250695 w 605381"/>
              <a:gd name="connsiteY18" fmla="*/ 216636 h 604393"/>
              <a:gd name="connsiteX19" fmla="*/ 281614 w 605381"/>
              <a:gd name="connsiteY19" fmla="*/ 185674 h 604393"/>
              <a:gd name="connsiteX20" fmla="*/ 250695 w 605381"/>
              <a:gd name="connsiteY20" fmla="*/ 154806 h 604393"/>
              <a:gd name="connsiteX21" fmla="*/ 202134 w 605381"/>
              <a:gd name="connsiteY21" fmla="*/ 154806 h 604393"/>
              <a:gd name="connsiteX22" fmla="*/ 202134 w 605381"/>
              <a:gd name="connsiteY22" fmla="*/ 106417 h 604393"/>
              <a:gd name="connsiteX23" fmla="*/ 171122 w 605381"/>
              <a:gd name="connsiteY23" fmla="*/ 75456 h 604393"/>
              <a:gd name="connsiteX24" fmla="*/ 540200 w 605381"/>
              <a:gd name="connsiteY24" fmla="*/ 65074 h 604393"/>
              <a:gd name="connsiteX25" fmla="*/ 65181 w 605381"/>
              <a:gd name="connsiteY25" fmla="*/ 539319 h 604393"/>
              <a:gd name="connsiteX26" fmla="*/ 72980 w 605381"/>
              <a:gd name="connsiteY26" fmla="*/ 542563 h 604393"/>
              <a:gd name="connsiteX27" fmla="*/ 532401 w 605381"/>
              <a:gd name="connsiteY27" fmla="*/ 542563 h 604393"/>
              <a:gd name="connsiteX28" fmla="*/ 543450 w 605381"/>
              <a:gd name="connsiteY28" fmla="*/ 531532 h 604393"/>
              <a:gd name="connsiteX29" fmla="*/ 543450 w 605381"/>
              <a:gd name="connsiteY29" fmla="*/ 72861 h 604393"/>
              <a:gd name="connsiteX30" fmla="*/ 540200 w 605381"/>
              <a:gd name="connsiteY30" fmla="*/ 65074 h 604393"/>
              <a:gd name="connsiteX31" fmla="*/ 72980 w 605381"/>
              <a:gd name="connsiteY31" fmla="*/ 0 h 604393"/>
              <a:gd name="connsiteX32" fmla="*/ 532401 w 605381"/>
              <a:gd name="connsiteY32" fmla="*/ 0 h 604393"/>
              <a:gd name="connsiteX33" fmla="*/ 605381 w 605381"/>
              <a:gd name="connsiteY33" fmla="*/ 72861 h 604393"/>
              <a:gd name="connsiteX34" fmla="*/ 605381 w 605381"/>
              <a:gd name="connsiteY34" fmla="*/ 531532 h 604393"/>
              <a:gd name="connsiteX35" fmla="*/ 532401 w 605381"/>
              <a:gd name="connsiteY35" fmla="*/ 604393 h 604393"/>
              <a:gd name="connsiteX36" fmla="*/ 72980 w 605381"/>
              <a:gd name="connsiteY36" fmla="*/ 604393 h 604393"/>
              <a:gd name="connsiteX37" fmla="*/ 0 w 605381"/>
              <a:gd name="connsiteY37" fmla="*/ 531532 h 604393"/>
              <a:gd name="connsiteX38" fmla="*/ 0 w 605381"/>
              <a:gd name="connsiteY38" fmla="*/ 72861 h 604393"/>
              <a:gd name="connsiteX39" fmla="*/ 72980 w 605381"/>
              <a:gd name="connsiteY39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381" h="604393">
                <a:moveTo>
                  <a:pt x="332727" y="386487"/>
                </a:moveTo>
                <a:lnTo>
                  <a:pt x="491688" y="386487"/>
                </a:lnTo>
                <a:cubicBezTo>
                  <a:pt x="508772" y="386487"/>
                  <a:pt x="522607" y="400296"/>
                  <a:pt x="522607" y="417348"/>
                </a:cubicBezTo>
                <a:cubicBezTo>
                  <a:pt x="522607" y="434401"/>
                  <a:pt x="508772" y="448302"/>
                  <a:pt x="491688" y="448302"/>
                </a:cubicBezTo>
                <a:lnTo>
                  <a:pt x="332727" y="448302"/>
                </a:lnTo>
                <a:cubicBezTo>
                  <a:pt x="315643" y="448302"/>
                  <a:pt x="301808" y="434493"/>
                  <a:pt x="301808" y="417348"/>
                </a:cubicBezTo>
                <a:cubicBezTo>
                  <a:pt x="301808" y="400389"/>
                  <a:pt x="315643" y="386487"/>
                  <a:pt x="332727" y="386487"/>
                </a:cubicBezTo>
                <a:close/>
                <a:moveTo>
                  <a:pt x="171122" y="75456"/>
                </a:moveTo>
                <a:cubicBezTo>
                  <a:pt x="154038" y="75456"/>
                  <a:pt x="140203" y="89361"/>
                  <a:pt x="140203" y="106417"/>
                </a:cubicBezTo>
                <a:lnTo>
                  <a:pt x="140203" y="154806"/>
                </a:lnTo>
                <a:lnTo>
                  <a:pt x="91736" y="154806"/>
                </a:lnTo>
                <a:cubicBezTo>
                  <a:pt x="74651" y="154806"/>
                  <a:pt x="60724" y="168711"/>
                  <a:pt x="60724" y="185674"/>
                </a:cubicBezTo>
                <a:cubicBezTo>
                  <a:pt x="60724" y="202824"/>
                  <a:pt x="74651" y="216636"/>
                  <a:pt x="91736" y="216636"/>
                </a:cubicBezTo>
                <a:lnTo>
                  <a:pt x="140203" y="216636"/>
                </a:lnTo>
                <a:lnTo>
                  <a:pt x="140203" y="265024"/>
                </a:lnTo>
                <a:cubicBezTo>
                  <a:pt x="140203" y="282081"/>
                  <a:pt x="154038" y="295893"/>
                  <a:pt x="171122" y="295893"/>
                </a:cubicBezTo>
                <a:cubicBezTo>
                  <a:pt x="188207" y="295893"/>
                  <a:pt x="202134" y="282081"/>
                  <a:pt x="202134" y="265024"/>
                </a:cubicBezTo>
                <a:lnTo>
                  <a:pt x="202134" y="216636"/>
                </a:lnTo>
                <a:lnTo>
                  <a:pt x="250695" y="216636"/>
                </a:lnTo>
                <a:cubicBezTo>
                  <a:pt x="267779" y="216636"/>
                  <a:pt x="281614" y="202731"/>
                  <a:pt x="281614" y="185674"/>
                </a:cubicBezTo>
                <a:cubicBezTo>
                  <a:pt x="281614" y="168618"/>
                  <a:pt x="267779" y="154806"/>
                  <a:pt x="250695" y="154806"/>
                </a:cubicBezTo>
                <a:lnTo>
                  <a:pt x="202134" y="154806"/>
                </a:lnTo>
                <a:lnTo>
                  <a:pt x="202134" y="106417"/>
                </a:lnTo>
                <a:cubicBezTo>
                  <a:pt x="202134" y="89361"/>
                  <a:pt x="188207" y="75456"/>
                  <a:pt x="171122" y="75456"/>
                </a:cubicBezTo>
                <a:close/>
                <a:moveTo>
                  <a:pt x="540200" y="65074"/>
                </a:moveTo>
                <a:lnTo>
                  <a:pt x="65181" y="539319"/>
                </a:lnTo>
                <a:cubicBezTo>
                  <a:pt x="67130" y="541358"/>
                  <a:pt x="69916" y="542563"/>
                  <a:pt x="72980" y="542563"/>
                </a:cubicBezTo>
                <a:lnTo>
                  <a:pt x="532401" y="542563"/>
                </a:lnTo>
                <a:cubicBezTo>
                  <a:pt x="538529" y="542563"/>
                  <a:pt x="543450" y="537650"/>
                  <a:pt x="543450" y="531532"/>
                </a:cubicBezTo>
                <a:lnTo>
                  <a:pt x="543450" y="72861"/>
                </a:lnTo>
                <a:cubicBezTo>
                  <a:pt x="543450" y="69802"/>
                  <a:pt x="542243" y="67021"/>
                  <a:pt x="540200" y="65074"/>
                </a:cubicBezTo>
                <a:close/>
                <a:moveTo>
                  <a:pt x="72980" y="0"/>
                </a:moveTo>
                <a:lnTo>
                  <a:pt x="532401" y="0"/>
                </a:lnTo>
                <a:cubicBezTo>
                  <a:pt x="572605" y="0"/>
                  <a:pt x="605381" y="32722"/>
                  <a:pt x="605381" y="72861"/>
                </a:cubicBezTo>
                <a:lnTo>
                  <a:pt x="605381" y="531532"/>
                </a:lnTo>
                <a:cubicBezTo>
                  <a:pt x="605381" y="571671"/>
                  <a:pt x="572605" y="604393"/>
                  <a:pt x="532401" y="604393"/>
                </a:cubicBezTo>
                <a:lnTo>
                  <a:pt x="72980" y="604393"/>
                </a:lnTo>
                <a:cubicBezTo>
                  <a:pt x="32776" y="604393"/>
                  <a:pt x="0" y="571671"/>
                  <a:pt x="0" y="531532"/>
                </a:cubicBezTo>
                <a:lnTo>
                  <a:pt x="0" y="72861"/>
                </a:lnTo>
                <a:cubicBezTo>
                  <a:pt x="0" y="32722"/>
                  <a:pt x="32776" y="0"/>
                  <a:pt x="729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309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传感器测试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4" name="1e30a85f137f81f17d19c48acbdae101">
            <a:hlinkClick r:id="" action="ppaction://media"/>
            <a:extLst>
              <a:ext uri="{FF2B5EF4-FFF2-40B4-BE49-F238E27FC236}">
                <a16:creationId xmlns:a16="http://schemas.microsoft.com/office/drawing/2014/main" id="{63EA0206-E451-89A7-22DD-3AB7ADE0DC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2069" y="876301"/>
            <a:ext cx="9729848" cy="54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FBDD2-B111-4261-A1EA-66578E6DC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下一步计划</a:t>
            </a:r>
            <a:endParaRPr lang="zh-CN" altLang="en-US" dirty="0"/>
          </a:p>
        </p:txBody>
      </p:sp>
      <p:sp>
        <p:nvSpPr>
          <p:cNvPr id="4" name="clapping-hands_103856">
            <a:extLst>
              <a:ext uri="{FF2B5EF4-FFF2-40B4-BE49-F238E27FC236}">
                <a16:creationId xmlns:a16="http://schemas.microsoft.com/office/drawing/2014/main" id="{4BC0A17F-574F-4E8B-A7C2-18F4B275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518150" y="1697037"/>
            <a:ext cx="1155701" cy="1155701"/>
          </a:xfrm>
          <a:custGeom>
            <a:avLst/>
            <a:gdLst>
              <a:gd name="connsiteX0" fmla="*/ 416977 w 576135"/>
              <a:gd name="connsiteY0" fmla="*/ 198555 h 607866"/>
              <a:gd name="connsiteX1" fmla="*/ 439583 w 576135"/>
              <a:gd name="connsiteY1" fmla="*/ 203517 h 607866"/>
              <a:gd name="connsiteX2" fmla="*/ 447237 w 576135"/>
              <a:gd name="connsiteY2" fmla="*/ 245615 h 607866"/>
              <a:gd name="connsiteX3" fmla="*/ 430728 w 576135"/>
              <a:gd name="connsiteY3" fmla="*/ 269286 h 607866"/>
              <a:gd name="connsiteX4" fmla="*/ 460144 w 576135"/>
              <a:gd name="connsiteY4" fmla="*/ 272132 h 607866"/>
              <a:gd name="connsiteX5" fmla="*/ 467798 w 576135"/>
              <a:gd name="connsiteY5" fmla="*/ 314230 h 607866"/>
              <a:gd name="connsiteX6" fmla="*/ 439133 w 576135"/>
              <a:gd name="connsiteY6" fmla="*/ 355429 h 607866"/>
              <a:gd name="connsiteX7" fmla="*/ 468549 w 576135"/>
              <a:gd name="connsiteY7" fmla="*/ 358275 h 607866"/>
              <a:gd name="connsiteX8" fmla="*/ 476203 w 576135"/>
              <a:gd name="connsiteY8" fmla="*/ 400373 h 607866"/>
              <a:gd name="connsiteX9" fmla="*/ 355836 w 576135"/>
              <a:gd name="connsiteY9" fmla="*/ 573409 h 607866"/>
              <a:gd name="connsiteX10" fmla="*/ 289800 w 576135"/>
              <a:gd name="connsiteY10" fmla="*/ 607866 h 607866"/>
              <a:gd name="connsiteX11" fmla="*/ 244175 w 576135"/>
              <a:gd name="connsiteY11" fmla="*/ 593634 h 607866"/>
              <a:gd name="connsiteX12" fmla="*/ 184442 w 576135"/>
              <a:gd name="connsiteY12" fmla="*/ 552285 h 607866"/>
              <a:gd name="connsiteX13" fmla="*/ 153525 w 576135"/>
              <a:gd name="connsiteY13" fmla="*/ 474232 h 607866"/>
              <a:gd name="connsiteX14" fmla="*/ 144820 w 576135"/>
              <a:gd name="connsiteY14" fmla="*/ 333556 h 607866"/>
              <a:gd name="connsiteX15" fmla="*/ 173186 w 576135"/>
              <a:gd name="connsiteY15" fmla="*/ 301496 h 607866"/>
              <a:gd name="connsiteX16" fmla="*/ 205303 w 576135"/>
              <a:gd name="connsiteY16" fmla="*/ 329811 h 607866"/>
              <a:gd name="connsiteX17" fmla="*/ 208605 w 576135"/>
              <a:gd name="connsiteY17" fmla="*/ 384493 h 607866"/>
              <a:gd name="connsiteX18" fmla="*/ 328822 w 576135"/>
              <a:gd name="connsiteY18" fmla="*/ 211607 h 607866"/>
              <a:gd name="connsiteX19" fmla="*/ 370995 w 576135"/>
              <a:gd name="connsiteY19" fmla="*/ 203967 h 607866"/>
              <a:gd name="connsiteX20" fmla="*/ 384052 w 576135"/>
              <a:gd name="connsiteY20" fmla="*/ 230334 h 607866"/>
              <a:gd name="connsiteX21" fmla="*/ 397409 w 576135"/>
              <a:gd name="connsiteY21" fmla="*/ 211008 h 607866"/>
              <a:gd name="connsiteX22" fmla="*/ 416977 w 576135"/>
              <a:gd name="connsiteY22" fmla="*/ 198555 h 607866"/>
              <a:gd name="connsiteX23" fmla="*/ 556489 w 576135"/>
              <a:gd name="connsiteY23" fmla="*/ 150536 h 607866"/>
              <a:gd name="connsiteX24" fmla="*/ 575406 w 576135"/>
              <a:gd name="connsiteY24" fmla="*/ 160266 h 607866"/>
              <a:gd name="connsiteX25" fmla="*/ 565647 w 576135"/>
              <a:gd name="connsiteY25" fmla="*/ 178978 h 607866"/>
              <a:gd name="connsiteX26" fmla="*/ 490581 w 576135"/>
              <a:gd name="connsiteY26" fmla="*/ 202780 h 607866"/>
              <a:gd name="connsiteX27" fmla="*/ 474366 w 576135"/>
              <a:gd name="connsiteY27" fmla="*/ 197840 h 607866"/>
              <a:gd name="connsiteX28" fmla="*/ 472565 w 576135"/>
              <a:gd name="connsiteY28" fmla="*/ 194996 h 607866"/>
              <a:gd name="connsiteX29" fmla="*/ 481573 w 576135"/>
              <a:gd name="connsiteY29" fmla="*/ 174338 h 607866"/>
              <a:gd name="connsiteX30" fmla="*/ 273078 w 576135"/>
              <a:gd name="connsiteY30" fmla="*/ 120039 h 607866"/>
              <a:gd name="connsiteX31" fmla="*/ 289509 w 576135"/>
              <a:gd name="connsiteY31" fmla="*/ 132549 h 607866"/>
              <a:gd name="connsiteX32" fmla="*/ 289959 w 576135"/>
              <a:gd name="connsiteY32" fmla="*/ 158767 h 607866"/>
              <a:gd name="connsiteX33" fmla="*/ 308115 w 576135"/>
              <a:gd name="connsiteY33" fmla="*/ 148130 h 607866"/>
              <a:gd name="connsiteX34" fmla="*/ 345028 w 576135"/>
              <a:gd name="connsiteY34" fmla="*/ 157868 h 607866"/>
              <a:gd name="connsiteX35" fmla="*/ 348479 w 576135"/>
              <a:gd name="connsiteY35" fmla="*/ 168805 h 607866"/>
              <a:gd name="connsiteX36" fmla="*/ 304214 w 576135"/>
              <a:gd name="connsiteY36" fmla="*/ 194573 h 607866"/>
              <a:gd name="connsiteX37" fmla="*/ 228438 w 576135"/>
              <a:gd name="connsiteY37" fmla="*/ 303641 h 607866"/>
              <a:gd name="connsiteX38" fmla="*/ 171268 w 576135"/>
              <a:gd name="connsiteY38" fmla="*/ 271580 h 607866"/>
              <a:gd name="connsiteX39" fmla="*/ 114848 w 576135"/>
              <a:gd name="connsiteY39" fmla="*/ 335402 h 607866"/>
              <a:gd name="connsiteX40" fmla="*/ 120850 w 576135"/>
              <a:gd name="connsiteY40" fmla="*/ 431884 h 607866"/>
              <a:gd name="connsiteX41" fmla="*/ 40272 w 576135"/>
              <a:gd name="connsiteY41" fmla="*/ 399074 h 607866"/>
              <a:gd name="connsiteX42" fmla="*/ 7711 w 576135"/>
              <a:gd name="connsiteY42" fmla="*/ 343192 h 607866"/>
              <a:gd name="connsiteX43" fmla="*/ 12212 w 576135"/>
              <a:gd name="connsiteY43" fmla="*/ 268583 h 607866"/>
              <a:gd name="connsiteX44" fmla="*/ 58278 w 576135"/>
              <a:gd name="connsiteY44" fmla="*/ 151875 h 607866"/>
              <a:gd name="connsiteX45" fmla="*/ 93240 w 576135"/>
              <a:gd name="connsiteY45" fmla="*/ 136744 h 607866"/>
              <a:gd name="connsiteX46" fmla="*/ 108396 w 576135"/>
              <a:gd name="connsiteY46" fmla="*/ 171651 h 607866"/>
              <a:gd name="connsiteX47" fmla="*/ 90539 w 576135"/>
              <a:gd name="connsiteY47" fmla="*/ 217046 h 607866"/>
              <a:gd name="connsiteX48" fmla="*/ 252596 w 576135"/>
              <a:gd name="connsiteY48" fmla="*/ 122811 h 607866"/>
              <a:gd name="connsiteX49" fmla="*/ 273078 w 576135"/>
              <a:gd name="connsiteY49" fmla="*/ 120039 h 607866"/>
              <a:gd name="connsiteX50" fmla="*/ 510147 w 576135"/>
              <a:gd name="connsiteY50" fmla="*/ 50872 h 607866"/>
              <a:gd name="connsiteX51" fmla="*/ 520804 w 576135"/>
              <a:gd name="connsiteY51" fmla="*/ 55253 h 607866"/>
              <a:gd name="connsiteX52" fmla="*/ 520804 w 576135"/>
              <a:gd name="connsiteY52" fmla="*/ 76373 h 607866"/>
              <a:gd name="connsiteX53" fmla="*/ 447260 w 576135"/>
              <a:gd name="connsiteY53" fmla="*/ 149770 h 607866"/>
              <a:gd name="connsiteX54" fmla="*/ 426098 w 576135"/>
              <a:gd name="connsiteY54" fmla="*/ 149770 h 607866"/>
              <a:gd name="connsiteX55" fmla="*/ 426098 w 576135"/>
              <a:gd name="connsiteY55" fmla="*/ 128650 h 607866"/>
              <a:gd name="connsiteX56" fmla="*/ 499491 w 576135"/>
              <a:gd name="connsiteY56" fmla="*/ 55253 h 607866"/>
              <a:gd name="connsiteX57" fmla="*/ 510147 w 576135"/>
              <a:gd name="connsiteY57" fmla="*/ 50872 h 607866"/>
              <a:gd name="connsiteX58" fmla="*/ 415567 w 576135"/>
              <a:gd name="connsiteY58" fmla="*/ 728 h 607866"/>
              <a:gd name="connsiteX59" fmla="*/ 425316 w 576135"/>
              <a:gd name="connsiteY59" fmla="*/ 19453 h 607866"/>
              <a:gd name="connsiteX60" fmla="*/ 401470 w 576135"/>
              <a:gd name="connsiteY60" fmla="*/ 94356 h 607866"/>
              <a:gd name="connsiteX61" fmla="*/ 382573 w 576135"/>
              <a:gd name="connsiteY61" fmla="*/ 104093 h 607866"/>
              <a:gd name="connsiteX62" fmla="*/ 372825 w 576135"/>
              <a:gd name="connsiteY62" fmla="*/ 85218 h 607866"/>
              <a:gd name="connsiteX63" fmla="*/ 396821 w 576135"/>
              <a:gd name="connsiteY63" fmla="*/ 10465 h 607866"/>
              <a:gd name="connsiteX64" fmla="*/ 415567 w 576135"/>
              <a:gd name="connsiteY64" fmla="*/ 728 h 60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76135" h="607866">
                <a:moveTo>
                  <a:pt x="416977" y="198555"/>
                </a:moveTo>
                <a:cubicBezTo>
                  <a:pt x="424612" y="197188"/>
                  <a:pt x="432754" y="198723"/>
                  <a:pt x="439583" y="203517"/>
                </a:cubicBezTo>
                <a:cubicBezTo>
                  <a:pt x="453390" y="212955"/>
                  <a:pt x="456842" y="231832"/>
                  <a:pt x="447237" y="245615"/>
                </a:cubicBezTo>
                <a:lnTo>
                  <a:pt x="430728" y="269286"/>
                </a:lnTo>
                <a:cubicBezTo>
                  <a:pt x="440183" y="265091"/>
                  <a:pt x="451289" y="265990"/>
                  <a:pt x="460144" y="272132"/>
                </a:cubicBezTo>
                <a:cubicBezTo>
                  <a:pt x="473952" y="281570"/>
                  <a:pt x="477404" y="300447"/>
                  <a:pt x="467798" y="314230"/>
                </a:cubicBezTo>
                <a:lnTo>
                  <a:pt x="439133" y="355429"/>
                </a:lnTo>
                <a:cubicBezTo>
                  <a:pt x="448588" y="351384"/>
                  <a:pt x="459694" y="352133"/>
                  <a:pt x="468549" y="358275"/>
                </a:cubicBezTo>
                <a:cubicBezTo>
                  <a:pt x="482206" y="367863"/>
                  <a:pt x="485658" y="386590"/>
                  <a:pt x="476203" y="400373"/>
                </a:cubicBezTo>
                <a:cubicBezTo>
                  <a:pt x="453240" y="433332"/>
                  <a:pt x="381951" y="535955"/>
                  <a:pt x="355836" y="573409"/>
                </a:cubicBezTo>
                <a:cubicBezTo>
                  <a:pt x="340378" y="595881"/>
                  <a:pt x="315314" y="607866"/>
                  <a:pt x="289800" y="607866"/>
                </a:cubicBezTo>
                <a:cubicBezTo>
                  <a:pt x="274041" y="607866"/>
                  <a:pt x="258132" y="603222"/>
                  <a:pt x="244175" y="593634"/>
                </a:cubicBezTo>
                <a:lnTo>
                  <a:pt x="184442" y="552285"/>
                </a:lnTo>
                <a:cubicBezTo>
                  <a:pt x="158627" y="534457"/>
                  <a:pt x="156076" y="509887"/>
                  <a:pt x="153525" y="474232"/>
                </a:cubicBezTo>
                <a:cubicBezTo>
                  <a:pt x="150973" y="439025"/>
                  <a:pt x="144820" y="333556"/>
                  <a:pt x="144820" y="333556"/>
                </a:cubicBezTo>
                <a:cubicBezTo>
                  <a:pt x="143769" y="316777"/>
                  <a:pt x="156376" y="302395"/>
                  <a:pt x="173186" y="301496"/>
                </a:cubicBezTo>
                <a:cubicBezTo>
                  <a:pt x="189845" y="300447"/>
                  <a:pt x="204253" y="313031"/>
                  <a:pt x="205303" y="329811"/>
                </a:cubicBezTo>
                <a:lnTo>
                  <a:pt x="208605" y="384493"/>
                </a:lnTo>
                <a:lnTo>
                  <a:pt x="328822" y="211607"/>
                </a:lnTo>
                <a:cubicBezTo>
                  <a:pt x="338427" y="197824"/>
                  <a:pt x="357337" y="194378"/>
                  <a:pt x="370995" y="203967"/>
                </a:cubicBezTo>
                <a:cubicBezTo>
                  <a:pt x="380000" y="210109"/>
                  <a:pt x="384502" y="220296"/>
                  <a:pt x="384052" y="230334"/>
                </a:cubicBezTo>
                <a:lnTo>
                  <a:pt x="397409" y="211008"/>
                </a:lnTo>
                <a:cubicBezTo>
                  <a:pt x="402212" y="204192"/>
                  <a:pt x="409341" y="199922"/>
                  <a:pt x="416977" y="198555"/>
                </a:cubicBezTo>
                <a:close/>
                <a:moveTo>
                  <a:pt x="556489" y="150536"/>
                </a:moveTo>
                <a:cubicBezTo>
                  <a:pt x="564446" y="147991"/>
                  <a:pt x="572854" y="152332"/>
                  <a:pt x="575406" y="160266"/>
                </a:cubicBezTo>
                <a:cubicBezTo>
                  <a:pt x="577958" y="168050"/>
                  <a:pt x="573604" y="176583"/>
                  <a:pt x="565647" y="178978"/>
                </a:cubicBezTo>
                <a:lnTo>
                  <a:pt x="490581" y="202780"/>
                </a:lnTo>
                <a:cubicBezTo>
                  <a:pt x="484575" y="204726"/>
                  <a:pt x="478120" y="202630"/>
                  <a:pt x="474366" y="197840"/>
                </a:cubicBezTo>
                <a:cubicBezTo>
                  <a:pt x="473766" y="196942"/>
                  <a:pt x="473165" y="195894"/>
                  <a:pt x="472565" y="194996"/>
                </a:cubicBezTo>
                <a:cubicBezTo>
                  <a:pt x="468511" y="186613"/>
                  <a:pt x="473015" y="177032"/>
                  <a:pt x="481573" y="174338"/>
                </a:cubicBezTo>
                <a:close/>
                <a:moveTo>
                  <a:pt x="273078" y="120039"/>
                </a:moveTo>
                <a:cubicBezTo>
                  <a:pt x="279755" y="121800"/>
                  <a:pt x="285758" y="126107"/>
                  <a:pt x="289509" y="132549"/>
                </a:cubicBezTo>
                <a:cubicBezTo>
                  <a:pt x="294461" y="140939"/>
                  <a:pt x="294160" y="150827"/>
                  <a:pt x="289959" y="158767"/>
                </a:cubicBezTo>
                <a:lnTo>
                  <a:pt x="308115" y="148130"/>
                </a:lnTo>
                <a:cubicBezTo>
                  <a:pt x="321020" y="140639"/>
                  <a:pt x="337525" y="144984"/>
                  <a:pt x="345028" y="157868"/>
                </a:cubicBezTo>
                <a:cubicBezTo>
                  <a:pt x="346979" y="161314"/>
                  <a:pt x="348179" y="165059"/>
                  <a:pt x="348479" y="168805"/>
                </a:cubicBezTo>
                <a:cubicBezTo>
                  <a:pt x="330773" y="170453"/>
                  <a:pt x="314417" y="179741"/>
                  <a:pt x="304214" y="194573"/>
                </a:cubicBezTo>
                <a:lnTo>
                  <a:pt x="228438" y="303641"/>
                </a:lnTo>
                <a:cubicBezTo>
                  <a:pt x="217634" y="283116"/>
                  <a:pt x="195576" y="270081"/>
                  <a:pt x="171268" y="271580"/>
                </a:cubicBezTo>
                <a:cubicBezTo>
                  <a:pt x="137956" y="273677"/>
                  <a:pt x="112747" y="302142"/>
                  <a:pt x="114848" y="335402"/>
                </a:cubicBezTo>
                <a:lnTo>
                  <a:pt x="120850" y="431884"/>
                </a:lnTo>
                <a:cubicBezTo>
                  <a:pt x="90389" y="440274"/>
                  <a:pt x="56928" y="427540"/>
                  <a:pt x="40272" y="399074"/>
                </a:cubicBezTo>
                <a:lnTo>
                  <a:pt x="7711" y="343192"/>
                </a:lnTo>
                <a:cubicBezTo>
                  <a:pt x="-6394" y="319072"/>
                  <a:pt x="1108" y="297648"/>
                  <a:pt x="12212" y="268583"/>
                </a:cubicBezTo>
                <a:cubicBezTo>
                  <a:pt x="23466" y="239369"/>
                  <a:pt x="58278" y="151875"/>
                  <a:pt x="58278" y="151875"/>
                </a:cubicBezTo>
                <a:cubicBezTo>
                  <a:pt x="63680" y="138092"/>
                  <a:pt x="79285" y="131201"/>
                  <a:pt x="93240" y="136744"/>
                </a:cubicBezTo>
                <a:cubicBezTo>
                  <a:pt x="107045" y="142137"/>
                  <a:pt x="113947" y="157718"/>
                  <a:pt x="108396" y="171651"/>
                </a:cubicBezTo>
                <a:lnTo>
                  <a:pt x="90539" y="217046"/>
                </a:lnTo>
                <a:lnTo>
                  <a:pt x="252596" y="122811"/>
                </a:lnTo>
                <a:cubicBezTo>
                  <a:pt x="259048" y="119066"/>
                  <a:pt x="266401" y="118279"/>
                  <a:pt x="273078" y="120039"/>
                </a:cubicBezTo>
                <a:close/>
                <a:moveTo>
                  <a:pt x="510147" y="50872"/>
                </a:moveTo>
                <a:cubicBezTo>
                  <a:pt x="514012" y="50872"/>
                  <a:pt x="517877" y="52332"/>
                  <a:pt x="520804" y="55253"/>
                </a:cubicBezTo>
                <a:cubicBezTo>
                  <a:pt x="526657" y="61095"/>
                  <a:pt x="526657" y="70531"/>
                  <a:pt x="520804" y="76373"/>
                </a:cubicBezTo>
                <a:lnTo>
                  <a:pt x="447260" y="149770"/>
                </a:lnTo>
                <a:cubicBezTo>
                  <a:pt x="441407" y="155612"/>
                  <a:pt x="431951" y="155612"/>
                  <a:pt x="426098" y="149770"/>
                </a:cubicBezTo>
                <a:cubicBezTo>
                  <a:pt x="420244" y="143928"/>
                  <a:pt x="420244" y="134492"/>
                  <a:pt x="426098" y="128650"/>
                </a:cubicBezTo>
                <a:lnTo>
                  <a:pt x="499491" y="55253"/>
                </a:lnTo>
                <a:cubicBezTo>
                  <a:pt x="502418" y="52332"/>
                  <a:pt x="506283" y="50872"/>
                  <a:pt x="510147" y="50872"/>
                </a:cubicBezTo>
                <a:close/>
                <a:moveTo>
                  <a:pt x="415567" y="728"/>
                </a:moveTo>
                <a:cubicBezTo>
                  <a:pt x="423516" y="3274"/>
                  <a:pt x="427865" y="11663"/>
                  <a:pt x="425316" y="19453"/>
                </a:cubicBezTo>
                <a:lnTo>
                  <a:pt x="401470" y="94356"/>
                </a:lnTo>
                <a:cubicBezTo>
                  <a:pt x="398920" y="102296"/>
                  <a:pt x="390522" y="106640"/>
                  <a:pt x="382573" y="104093"/>
                </a:cubicBezTo>
                <a:cubicBezTo>
                  <a:pt x="374774" y="101547"/>
                  <a:pt x="370425" y="93158"/>
                  <a:pt x="372825" y="85218"/>
                </a:cubicBezTo>
                <a:lnTo>
                  <a:pt x="396821" y="10465"/>
                </a:lnTo>
                <a:cubicBezTo>
                  <a:pt x="399220" y="2525"/>
                  <a:pt x="407769" y="-1819"/>
                  <a:pt x="415567" y="7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081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062197" cy="652366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1110083" cy="652366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6.1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D8E88F-6EC5-46AF-B57E-8C718001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77309"/>
              </p:ext>
            </p:extLst>
          </p:nvPr>
        </p:nvGraphicFramePr>
        <p:xfrm>
          <a:off x="814564" y="1079500"/>
          <a:ext cx="10501136" cy="4256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2336">
                  <a:extLst>
                    <a:ext uri="{9D8B030D-6E8A-4147-A177-3AD203B41FA5}">
                      <a16:colId xmlns:a16="http://schemas.microsoft.com/office/drawing/2014/main" val="1396671798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2187759560"/>
                    </a:ext>
                  </a:extLst>
                </a:gridCol>
              </a:tblGrid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zh-CN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进行改进灵巧手的组装，优化现有灵巧手的部分问题。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4258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zh-CN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将传感系统集成进入改进灵巧手</a:t>
                      </a:r>
                      <a:endParaRPr lang="zh-CN" altLang="en-US" sz="2000" dirty="0"/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24178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zh-CN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完成动作演示实验和物体抓握实验，并通过传感器实现信号的采集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57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zh-CN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撰写专利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60816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撰写毕业论文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41711"/>
                  </a:ext>
                </a:extLst>
              </a:tr>
              <a:tr h="709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2400" b="1" kern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整理实验材料和数据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720" marR="6072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04749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59561-566A-4124-9909-93335A9744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19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28524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0A2B60-56EE-7F43-A810-826018E601F3}"/>
              </a:ext>
            </a:extLst>
          </p:cNvPr>
          <p:cNvGrpSpPr/>
          <p:nvPr/>
        </p:nvGrpSpPr>
        <p:grpSpPr>
          <a:xfrm>
            <a:off x="2049502" y="2868376"/>
            <a:ext cx="4295881" cy="670120"/>
            <a:chOff x="2049502" y="2868376"/>
            <a:chExt cx="4295881" cy="6701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837417" y="2868376"/>
              <a:ext cx="350796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灵巧手结构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C1EFDB-6A7B-2E4E-9B29-A2E3CCF307C2}"/>
              </a:ext>
            </a:extLst>
          </p:cNvPr>
          <p:cNvGrpSpPr/>
          <p:nvPr/>
        </p:nvGrpSpPr>
        <p:grpSpPr>
          <a:xfrm>
            <a:off x="2049502" y="4142995"/>
            <a:ext cx="4046497" cy="670120"/>
            <a:chOff x="2049502" y="2868376"/>
            <a:chExt cx="4046497" cy="6701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59E156-E570-E148-A50F-097EDA42C09C}"/>
                </a:ext>
              </a:extLst>
            </p:cNvPr>
            <p:cNvSpPr txBox="1"/>
            <p:nvPr/>
          </p:nvSpPr>
          <p:spPr>
            <a:xfrm>
              <a:off x="2837416" y="2868376"/>
              <a:ext cx="3258583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舵机驱动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79D914-CB63-634C-A14B-132B505CA901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861BFB-3A3C-7842-8EED-10EF69E49636}"/>
              </a:ext>
            </a:extLst>
          </p:cNvPr>
          <p:cNvGrpSpPr/>
          <p:nvPr/>
        </p:nvGrpSpPr>
        <p:grpSpPr>
          <a:xfrm>
            <a:off x="2049502" y="5417614"/>
            <a:ext cx="3797117" cy="670120"/>
            <a:chOff x="2049502" y="2868376"/>
            <a:chExt cx="3797117" cy="6701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C3F22F-0EAF-E344-A15D-BAEE84EC4CE7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传感器测试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951B23-3037-7646-98BA-580A7E2DC9B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8EF0FE-4A9C-A74C-948A-0A501612B98E}"/>
              </a:ext>
            </a:extLst>
          </p:cNvPr>
          <p:cNvGrpSpPr/>
          <p:nvPr/>
        </p:nvGrpSpPr>
        <p:grpSpPr>
          <a:xfrm>
            <a:off x="7314229" y="2868376"/>
            <a:ext cx="3987755" cy="670120"/>
            <a:chOff x="2049502" y="2868376"/>
            <a:chExt cx="3987755" cy="67012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87A71C-B58A-DD43-9ED9-0AF288BE8363}"/>
                </a:ext>
              </a:extLst>
            </p:cNvPr>
            <p:cNvSpPr txBox="1"/>
            <p:nvPr/>
          </p:nvSpPr>
          <p:spPr>
            <a:xfrm>
              <a:off x="2837417" y="2868376"/>
              <a:ext cx="3199840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灵巧手装配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05FED40-4427-6B4E-9E4B-8BC1B4367EAE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87E409-DF93-4D4F-96A3-D9ECD574E61F}"/>
              </a:ext>
            </a:extLst>
          </p:cNvPr>
          <p:cNvGrpSpPr/>
          <p:nvPr/>
        </p:nvGrpSpPr>
        <p:grpSpPr>
          <a:xfrm>
            <a:off x="7314229" y="4142995"/>
            <a:ext cx="4420571" cy="670120"/>
            <a:chOff x="2049502" y="2868376"/>
            <a:chExt cx="4420571" cy="6701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005003-83B5-924F-B72D-6132C5264778}"/>
                </a:ext>
              </a:extLst>
            </p:cNvPr>
            <p:cNvSpPr txBox="1"/>
            <p:nvPr/>
          </p:nvSpPr>
          <p:spPr>
            <a:xfrm>
              <a:off x="2837417" y="2868376"/>
              <a:ext cx="363265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手势动作展示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F9D77E-2573-484D-B620-2DC530756FF0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2274B4-0E35-7748-8910-64B0798E2F96}"/>
              </a:ext>
            </a:extLst>
          </p:cNvPr>
          <p:cNvGrpSpPr/>
          <p:nvPr/>
        </p:nvGrpSpPr>
        <p:grpSpPr>
          <a:xfrm>
            <a:off x="7314229" y="5417614"/>
            <a:ext cx="3797117" cy="670120"/>
            <a:chOff x="2049502" y="2868376"/>
            <a:chExt cx="3797117" cy="6701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D5A26E-997D-2B4F-91D5-D8E4257238C0}"/>
                </a:ext>
              </a:extLst>
            </p:cNvPr>
            <p:cNvSpPr txBox="1"/>
            <p:nvPr/>
          </p:nvSpPr>
          <p:spPr>
            <a:xfrm>
              <a:off x="2837417" y="2868376"/>
              <a:ext cx="3009202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>
                  <a:solidFill>
                    <a:schemeClr val="accent1"/>
                  </a:solidFill>
                  <a:cs typeface="+mn-ea"/>
                  <a:sym typeface="+mn-lt"/>
                </a:rPr>
                <a:t>下一步计划</a:t>
              </a:r>
              <a:endParaRPr lang="zh-CN" alt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67B369E-8D84-E043-B7CA-2EDC22FC21AA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请专家评委批评指正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CE49E-5F82-4342-8543-422E6810ABD6}"/>
              </a:ext>
            </a:extLst>
          </p:cNvPr>
          <p:cNvSpPr/>
          <p:nvPr/>
        </p:nvSpPr>
        <p:spPr>
          <a:xfrm>
            <a:off x="7416704" y="5246453"/>
            <a:ext cx="3003067" cy="59721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>
                <a:solidFill>
                  <a:schemeClr val="accent1"/>
                </a:solidFill>
                <a:cs typeface="+mn-ea"/>
                <a:sym typeface="+mn-lt"/>
              </a:rPr>
              <a:t>2025/4/15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E2A6ED-9948-C342-928A-5D869387DE65}"/>
              </a:ext>
            </a:extLst>
          </p:cNvPr>
          <p:cNvGrpSpPr/>
          <p:nvPr/>
        </p:nvGrpSpPr>
        <p:grpSpPr>
          <a:xfrm>
            <a:off x="7416703" y="4149286"/>
            <a:ext cx="3093812" cy="597921"/>
            <a:chOff x="4567377" y="3869996"/>
            <a:chExt cx="3093812" cy="5979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C6225F-93E1-3146-B9AB-16F1AD74C749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5B910F-70B5-2144-929A-594BC61A7F8E}"/>
                </a:ext>
              </a:extLst>
            </p:cNvPr>
            <p:cNvSpPr/>
            <p:nvPr/>
          </p:nvSpPr>
          <p:spPr>
            <a:xfrm>
              <a:off x="6362700" y="3869996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陈化扬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E9D4D-AFB3-8E43-A17C-77F273D0059E}"/>
                </a:ext>
              </a:extLst>
            </p:cNvPr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4A19F0-D128-7146-A8FE-8680F120F92F}"/>
              </a:ext>
            </a:extLst>
          </p:cNvPr>
          <p:cNvGrpSpPr/>
          <p:nvPr/>
        </p:nvGrpSpPr>
        <p:grpSpPr>
          <a:xfrm>
            <a:off x="7416892" y="4697870"/>
            <a:ext cx="3093623" cy="597921"/>
            <a:chOff x="4567566" y="4449810"/>
            <a:chExt cx="3093623" cy="59792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7ABDEC-0B12-9A4D-83CF-D5F8C9C4B516}"/>
                </a:ext>
              </a:extLst>
            </p:cNvPr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E24E77-C07A-C244-BD8A-9FE2D9C18936}"/>
                </a:ext>
              </a:extLst>
            </p:cNvPr>
            <p:cNvSpPr/>
            <p:nvPr/>
          </p:nvSpPr>
          <p:spPr>
            <a:xfrm>
              <a:off x="6362700" y="4449810"/>
              <a:ext cx="1298489" cy="597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秦龙辉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91CA04-B9C4-0546-90CD-70657A8DA4A0}"/>
                </a:ext>
              </a:extLst>
            </p:cNvPr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3895250C-B58B-A249-847C-74ECDF1A3148}"/>
              </a:ext>
            </a:extLst>
          </p:cNvPr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cs typeface="+mn-ea"/>
                <a:sym typeface="+mn-lt"/>
              </a:rPr>
              <a:t>灵巧手结构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手指结构解析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4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86A20F-867A-4D23-49E2-C2C9AEADB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r="20815"/>
          <a:stretch/>
        </p:blipFill>
        <p:spPr bwMode="auto">
          <a:xfrm>
            <a:off x="268099" y="1864105"/>
            <a:ext cx="3851112" cy="312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0C11271-2DEF-1F6D-8734-904452A9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28036" r="3766" b="33673"/>
          <a:stretch/>
        </p:blipFill>
        <p:spPr bwMode="auto">
          <a:xfrm>
            <a:off x="5253106" y="1481723"/>
            <a:ext cx="6670795" cy="134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778C63D-C5E9-BF32-F9DF-F19BE479C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28192" r="3973" b="37112"/>
          <a:stretch/>
        </p:blipFill>
        <p:spPr bwMode="auto">
          <a:xfrm>
            <a:off x="5253106" y="4070447"/>
            <a:ext cx="6670795" cy="12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89B40FE-B1DB-0714-018C-35B5B7AE36D2}"/>
              </a:ext>
            </a:extLst>
          </p:cNvPr>
          <p:cNvSpPr txBox="1"/>
          <p:nvPr/>
        </p:nvSpPr>
        <p:spPr>
          <a:xfrm>
            <a:off x="1177992" y="505689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剖面位置示意图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8EA8B07-80AF-D337-931D-0DC06F58470F}"/>
              </a:ext>
            </a:extLst>
          </p:cNvPr>
          <p:cNvSpPr txBox="1"/>
          <p:nvPr/>
        </p:nvSpPr>
        <p:spPr>
          <a:xfrm>
            <a:off x="7545095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八字绳结构示意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D27B61-FC7A-2097-85F4-9C048D98949E}"/>
              </a:ext>
            </a:extLst>
          </p:cNvPr>
          <p:cNvSpPr txBox="1"/>
          <p:nvPr/>
        </p:nvSpPr>
        <p:spPr>
          <a:xfrm>
            <a:off x="7545095" y="54393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回弹结构示意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06743A6-185D-9E7A-1FE1-F9EAAD8B1957}"/>
              </a:ext>
            </a:extLst>
          </p:cNvPr>
          <p:cNvSpPr txBox="1"/>
          <p:nvPr/>
        </p:nvSpPr>
        <p:spPr>
          <a:xfrm>
            <a:off x="5253106" y="347439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4B7D2B"/>
                </a:solidFill>
              </a:rPr>
              <a:t>作用</a:t>
            </a:r>
            <a:r>
              <a:rPr lang="zh-CN" altLang="en-US" sz="2400"/>
              <a:t>：将指尖和指腹集联起来，限制自由度。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719CD3E-2467-ABEA-5D86-39D5FF579446}"/>
              </a:ext>
            </a:extLst>
          </p:cNvPr>
          <p:cNvSpPr txBox="1"/>
          <p:nvPr/>
        </p:nvSpPr>
        <p:spPr>
          <a:xfrm>
            <a:off x="5253106" y="5901023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4B7D2B"/>
                </a:solidFill>
              </a:rPr>
              <a:t>作用</a:t>
            </a:r>
            <a:r>
              <a:rPr lang="zh-CN" altLang="en-US" sz="2400"/>
              <a:t>：使手指在弯曲后回复到伸直的状态。</a:t>
            </a:r>
          </a:p>
        </p:txBody>
      </p:sp>
    </p:spTree>
    <p:extLst>
      <p:ext uri="{BB962C8B-B14F-4D97-AF65-F5344CB8AC3E}">
        <p14:creationId xmlns:p14="http://schemas.microsoft.com/office/powerpoint/2010/main" val="20509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手指结构解析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5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9B40FE-B1DB-0714-018C-35B5B7AE36D2}"/>
              </a:ext>
            </a:extLst>
          </p:cNvPr>
          <p:cNvSpPr txBox="1"/>
          <p:nvPr/>
        </p:nvSpPr>
        <p:spPr>
          <a:xfrm>
            <a:off x="1177992" y="505689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剖面位置示意图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8EA8B07-80AF-D337-931D-0DC06F58470F}"/>
              </a:ext>
            </a:extLst>
          </p:cNvPr>
          <p:cNvSpPr txBox="1"/>
          <p:nvPr/>
        </p:nvSpPr>
        <p:spPr>
          <a:xfrm>
            <a:off x="7545095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手指驱动绳示意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D27B61-FC7A-2097-85F4-9C048D98949E}"/>
              </a:ext>
            </a:extLst>
          </p:cNvPr>
          <p:cNvSpPr txBox="1"/>
          <p:nvPr/>
        </p:nvSpPr>
        <p:spPr>
          <a:xfrm>
            <a:off x="7545095" y="54393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摆动拉伸绳示意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06743A6-185D-9E7A-1FE1-F9EAAD8B1957}"/>
              </a:ext>
            </a:extLst>
          </p:cNvPr>
          <p:cNvSpPr txBox="1"/>
          <p:nvPr/>
        </p:nvSpPr>
        <p:spPr>
          <a:xfrm>
            <a:off x="5253106" y="347439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4B7D2B"/>
                </a:solidFill>
              </a:rPr>
              <a:t>作用</a:t>
            </a:r>
            <a:r>
              <a:rPr lang="zh-CN" altLang="en-US" sz="2400"/>
              <a:t>：拉动指尖使得整个手指弯曲。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719CD3E-2467-ABEA-5D86-39D5FF579446}"/>
              </a:ext>
            </a:extLst>
          </p:cNvPr>
          <p:cNvSpPr txBox="1"/>
          <p:nvPr/>
        </p:nvSpPr>
        <p:spPr>
          <a:xfrm>
            <a:off x="5253106" y="5901023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4B7D2B"/>
                </a:solidFill>
              </a:rPr>
              <a:t>作用</a:t>
            </a:r>
            <a:r>
              <a:rPr lang="zh-CN" altLang="en-US" sz="2400"/>
              <a:t>：使指根部位左右摆动和前后摆动。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5E50CD-C0B2-BEDA-0733-315A59460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t="7591" r="14394" b="5286"/>
          <a:stretch/>
        </p:blipFill>
        <p:spPr bwMode="auto">
          <a:xfrm>
            <a:off x="162887" y="2123504"/>
            <a:ext cx="4484019" cy="2612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DB90E9-091E-E7C8-1949-C155B47C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06" y="915024"/>
            <a:ext cx="6252827" cy="2088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D0020-1DF0-C5A9-617F-DF79EBDD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400" b="31561"/>
          <a:stretch/>
        </p:blipFill>
        <p:spPr>
          <a:xfrm>
            <a:off x="5503682" y="4317636"/>
            <a:ext cx="5802089" cy="8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手掌布置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1.3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6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8500D0C4-4FF3-A21A-E51F-7D76FC1C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8" r="28978"/>
          <a:stretch/>
        </p:blipFill>
        <p:spPr>
          <a:xfrm>
            <a:off x="4787926" y="876301"/>
            <a:ext cx="3444863" cy="506095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CA634FD-6540-B8DE-C44C-CEF042DE9E8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555179" y="1728722"/>
            <a:ext cx="1677610" cy="141834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7E8FE39-FAFE-AD6E-DAE6-5D17C8BB71E4}"/>
              </a:ext>
            </a:extLst>
          </p:cNvPr>
          <p:cNvSpPr txBox="1"/>
          <p:nvPr/>
        </p:nvSpPr>
        <p:spPr>
          <a:xfrm>
            <a:off x="8232789" y="1528667"/>
            <a:ext cx="274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四指并排排列形成手掌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144CCFE-F20D-EF29-6114-BF0C34BA71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622451" y="2551082"/>
            <a:ext cx="1630655" cy="12015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F026940-B40E-893B-3F03-B1850FF30413}"/>
              </a:ext>
            </a:extLst>
          </p:cNvPr>
          <p:cNvSpPr txBox="1"/>
          <p:nvPr/>
        </p:nvSpPr>
        <p:spPr>
          <a:xfrm>
            <a:off x="1110083" y="2351027"/>
            <a:ext cx="25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嵌入手掌的驱动舵机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74B5545-C984-747E-29E4-ED11A1CC5909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2898607" y="4306919"/>
            <a:ext cx="2453039" cy="47683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541FB56-741E-4055-9E2A-59F8AC87B301}"/>
              </a:ext>
            </a:extLst>
          </p:cNvPr>
          <p:cNvSpPr txBox="1"/>
          <p:nvPr/>
        </p:nvSpPr>
        <p:spPr>
          <a:xfrm>
            <a:off x="1187323" y="4106864"/>
            <a:ext cx="171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手掌旋转关节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ECC89C-E96E-8C2F-314F-7B5AF7B157E5}"/>
              </a:ext>
            </a:extLst>
          </p:cNvPr>
          <p:cNvSpPr txBox="1"/>
          <p:nvPr/>
        </p:nvSpPr>
        <p:spPr>
          <a:xfrm>
            <a:off x="8232789" y="3228945"/>
            <a:ext cx="198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大拇指独立列出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9E2E53E-6BA5-40F7-8691-06A44D546AE5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938896" y="3429000"/>
            <a:ext cx="1293893" cy="79695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E39B88FF-645E-9E61-003E-9C0B18503C14}"/>
              </a:ext>
            </a:extLst>
          </p:cNvPr>
          <p:cNvSpPr txBox="1"/>
          <p:nvPr/>
        </p:nvSpPr>
        <p:spPr>
          <a:xfrm>
            <a:off x="8232789" y="4295500"/>
            <a:ext cx="198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手腕关节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300F1E3-8EBB-9A8B-8A74-CA211AFF7AB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314173" y="4495555"/>
            <a:ext cx="1918616" cy="7649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手腕结构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1.4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7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F7B27588-FFDD-EA4A-FFA6-B81ACC10F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1" y="911926"/>
            <a:ext cx="10960925" cy="53759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0B00A9-1D2B-7AD3-2EFE-7703CBF8F6B3}"/>
              </a:ext>
            </a:extLst>
          </p:cNvPr>
          <p:cNvSpPr txBox="1"/>
          <p:nvPr/>
        </p:nvSpPr>
        <p:spPr>
          <a:xfrm>
            <a:off x="6261046" y="1775255"/>
            <a:ext cx="198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手腕八字绳结构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11C03E-CBB4-161A-00DB-193E8201F63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98868" y="1975310"/>
            <a:ext cx="1962178" cy="145369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ABC91D5-A70D-9A00-F309-52DB6239E7A8}"/>
              </a:ext>
            </a:extLst>
          </p:cNvPr>
          <p:cNvSpPr txBox="1"/>
          <p:nvPr/>
        </p:nvSpPr>
        <p:spPr>
          <a:xfrm>
            <a:off x="3090947" y="551694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4B7D2B"/>
                </a:solidFill>
              </a:rPr>
              <a:t>作用</a:t>
            </a:r>
            <a:r>
              <a:rPr lang="zh-CN" altLang="en-US" sz="2400"/>
              <a:t>：限制手掌，手腕和小臂的转动自由度。</a:t>
            </a:r>
          </a:p>
        </p:txBody>
      </p:sp>
    </p:spTree>
    <p:extLst>
      <p:ext uri="{BB962C8B-B14F-4D97-AF65-F5344CB8AC3E}">
        <p14:creationId xmlns:p14="http://schemas.microsoft.com/office/powerpoint/2010/main" val="14472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C7B42-336E-4824-9BA5-61C00EAE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小臂结构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242B3-3EEE-4842-BAA9-4A8E4DE63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50AF6-9EFF-1506-4C8F-8782B918E0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509117" y="6534150"/>
            <a:ext cx="2743200" cy="365125"/>
          </a:xfrm>
        </p:spPr>
        <p:txBody>
          <a:bodyPr/>
          <a:lstStyle/>
          <a:p>
            <a:r>
              <a:rPr lang="zh-CN" altLang="en-US" dirty="0"/>
              <a:t>第</a:t>
            </a:r>
            <a:fld id="{6C5293D1-DD8D-474B-996E-8D8CD441F44F}" type="slidenum">
              <a:rPr lang="zh-CN" altLang="en-US" smtClean="0"/>
              <a:pPr/>
              <a:t>8</a:t>
            </a:fld>
            <a:r>
              <a:rPr lang="zh-CN" altLang="en-US" dirty="0"/>
              <a:t>页</a:t>
            </a:r>
            <a:r>
              <a:rPr lang="en-US" altLang="zh-CN" dirty="0"/>
              <a:t>/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</a:p>
        </p:txBody>
      </p:sp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D9CBE14F-C605-FD5A-D7BA-20591774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 r="37445"/>
          <a:stretch/>
        </p:blipFill>
        <p:spPr>
          <a:xfrm>
            <a:off x="4694582" y="1174750"/>
            <a:ext cx="2802836" cy="5060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BD775D-5A11-8D3B-BF72-F0D5EF84DEA4}"/>
              </a:ext>
            </a:extLst>
          </p:cNvPr>
          <p:cNvSpPr txBox="1"/>
          <p:nvPr/>
        </p:nvSpPr>
        <p:spPr>
          <a:xfrm>
            <a:off x="8754864" y="2820282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手腕驱动线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E4F8DB7-91DE-8B6C-83FE-3538170A3D2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52317" y="3020337"/>
            <a:ext cx="1502547" cy="131118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48C7E0F-13F8-8EA7-E1AF-08358E43848D}"/>
              </a:ext>
            </a:extLst>
          </p:cNvPr>
          <p:cNvSpPr txBox="1"/>
          <p:nvPr/>
        </p:nvSpPr>
        <p:spPr>
          <a:xfrm>
            <a:off x="8754864" y="1964634"/>
            <a:ext cx="198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四指弯曲驱动线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FBB636-8E5F-8DB8-B3D4-7CCFE314E6E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002867" y="2164689"/>
            <a:ext cx="2751997" cy="11415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0B10E-9483-D296-6F75-A42FD15E270E}"/>
              </a:ext>
            </a:extLst>
          </p:cNvPr>
          <p:cNvSpPr txBox="1"/>
          <p:nvPr/>
        </p:nvSpPr>
        <p:spPr>
          <a:xfrm>
            <a:off x="2781701" y="2186346"/>
            <a:ext cx="152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拇指驱动线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873D936-E297-7848-326F-3BF7C4AAB497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4305857" y="2386401"/>
            <a:ext cx="1440425" cy="104259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0EF9F6C-31C3-BB8D-BBA1-23D66133B016}"/>
              </a:ext>
            </a:extLst>
          </p:cNvPr>
          <p:cNvSpPr txBox="1"/>
          <p:nvPr/>
        </p:nvSpPr>
        <p:spPr>
          <a:xfrm>
            <a:off x="2781701" y="3553134"/>
            <a:ext cx="152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驱动舵机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EA2B5D6-F5F4-6C24-6D78-F738A28E02A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4305857" y="3753189"/>
            <a:ext cx="959162" cy="88746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6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灵巧手装配</a:t>
            </a:r>
            <a:endParaRPr lang="zh-CN" altLang="en-US" dirty="0"/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36317</TotalTime>
  <Words>373</Words>
  <Application>Microsoft Office PowerPoint</Application>
  <PresentationFormat>宽屏</PresentationFormat>
  <Paragraphs>115</Paragraphs>
  <Slides>20</Slides>
  <Notes>14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Microsoft YaHei</vt:lpstr>
      <vt:lpstr>Microsoft YaHei</vt:lpstr>
      <vt:lpstr>Arial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chen slady</cp:lastModifiedBy>
  <cp:revision>2987</cp:revision>
  <dcterms:created xsi:type="dcterms:W3CDTF">2018-12-16T05:38:48Z</dcterms:created>
  <dcterms:modified xsi:type="dcterms:W3CDTF">2025-04-14T14:14:21Z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